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9C9CC-4BAC-47ED-8974-E309D76C6933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FACF5-C906-4EA5-B1A5-40C2FAFA74C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C3BBB-0D42-46AD-9D98-769DEEDEB3FA}" type="datetimeFigureOut">
              <a:rPr lang="en-US" smtClean="0"/>
              <a:pPr/>
              <a:t>3/21/2020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1DE08-D1ED-46EF-8C71-A729269F4D1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4</a:t>
            </a:r>
            <a:r>
              <a:rPr lang="sr-Cyrl-CS" dirty="0"/>
              <a:t>9.</a:t>
            </a:r>
            <a:r>
              <a:rPr lang="en-AU" dirty="0"/>
              <a:t/>
            </a:r>
            <a:br>
              <a:rPr lang="en-AU" dirty="0"/>
            </a:br>
            <a:r>
              <a:rPr lang="sr-Cyrl-CS" dirty="0"/>
              <a:t>Унутрашња громобранска инсталација. Изједначење </a:t>
            </a:r>
            <a:r>
              <a:rPr lang="sr-Cyrl-CS" dirty="0" smtClean="0"/>
              <a:t>потенцијал</a:t>
            </a:r>
            <a:r>
              <a:rPr lang="en-AU" dirty="0" smtClean="0"/>
              <a:t>a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6400800" cy="1566858"/>
          </a:xfrm>
        </p:spPr>
        <p:txBody>
          <a:bodyPr>
            <a:normAutofit/>
          </a:bodyPr>
          <a:lstStyle/>
          <a:p>
            <a:endParaRPr lang="sr-Cyrl-CS" dirty="0" smtClean="0"/>
          </a:p>
          <a:p>
            <a:r>
              <a:rPr lang="sr-Cyrl-CS" dirty="0" smtClean="0"/>
              <a:t>Нешто старо, нешто ново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Допунско 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Ова инсталација се изводи бакарним проводницима или поцинкованом траком</a:t>
            </a:r>
          </a:p>
          <a:p>
            <a:r>
              <a:rPr lang="sr-Cyrl-CS" dirty="0" smtClean="0"/>
              <a:t>Попречни пресек  бакарног заштитног поводника без механичке заштите </a:t>
            </a:r>
            <a:r>
              <a:rPr lang="sr-Cyrl-CS" dirty="0" smtClean="0">
                <a:solidFill>
                  <a:srgbClr val="FF0000"/>
                </a:solidFill>
              </a:rPr>
              <a:t>не сме </a:t>
            </a:r>
            <a:r>
              <a:rPr lang="sr-Cyrl-CS" dirty="0" smtClean="0"/>
              <a:t>да буде </a:t>
            </a:r>
            <a:r>
              <a:rPr lang="sr-Cyrl-CS" b="1" dirty="0" smtClean="0">
                <a:solidFill>
                  <a:srgbClr val="FF0000"/>
                </a:solidFill>
              </a:rPr>
              <a:t>мањи</a:t>
            </a:r>
            <a:r>
              <a:rPr lang="sr-Cyrl-CS" dirty="0" smtClean="0">
                <a:solidFill>
                  <a:srgbClr val="FF0000"/>
                </a:solidFill>
              </a:rPr>
              <a:t> од 4</a:t>
            </a:r>
            <a:r>
              <a:rPr lang="sr-Latn-CS" dirty="0" smtClean="0">
                <a:solidFill>
                  <a:srgbClr val="FF0000"/>
                </a:solidFill>
              </a:rPr>
              <a:t>mm</a:t>
            </a:r>
            <a:r>
              <a:rPr lang="sr-Latn-CS" baseline="30000" dirty="0" smtClean="0">
                <a:solidFill>
                  <a:srgbClr val="FF0000"/>
                </a:solidFill>
              </a:rPr>
              <a:t>2</a:t>
            </a:r>
            <a:endParaRPr lang="sr-Cyrl-CS" baseline="30000" dirty="0" smtClean="0">
              <a:solidFill>
                <a:srgbClr val="FF0000"/>
              </a:solidFill>
            </a:endParaRPr>
          </a:p>
          <a:p>
            <a:r>
              <a:rPr lang="sr-Cyrl-CS" dirty="0" smtClean="0"/>
              <a:t>Попречни пресек поцинковане траке  </a:t>
            </a:r>
            <a:r>
              <a:rPr lang="sr-Cyrl-CS" dirty="0" smtClean="0">
                <a:solidFill>
                  <a:srgbClr val="FF0000"/>
                </a:solidFill>
              </a:rPr>
              <a:t>не сме </a:t>
            </a:r>
            <a:r>
              <a:rPr lang="sr-Cyrl-CS" dirty="0" smtClean="0"/>
              <a:t>да буде </a:t>
            </a:r>
            <a:r>
              <a:rPr lang="sr-Cyrl-CS" b="1" dirty="0" smtClean="0">
                <a:solidFill>
                  <a:srgbClr val="FF0000"/>
                </a:solidFill>
              </a:rPr>
              <a:t>мањи</a:t>
            </a:r>
            <a:r>
              <a:rPr lang="sr-Cyrl-CS" dirty="0" smtClean="0">
                <a:solidFill>
                  <a:srgbClr val="FF0000"/>
                </a:solidFill>
              </a:rPr>
              <a:t> од 50 </a:t>
            </a:r>
            <a:r>
              <a:rPr lang="sr-Latn-CS" dirty="0" smtClean="0">
                <a:solidFill>
                  <a:srgbClr val="FF0000"/>
                </a:solidFill>
              </a:rPr>
              <a:t>mm</a:t>
            </a:r>
            <a:r>
              <a:rPr lang="sr-Latn-CS" baseline="30000" dirty="0" smtClean="0">
                <a:solidFill>
                  <a:srgbClr val="FF0000"/>
                </a:solidFill>
              </a:rPr>
              <a:t>2</a:t>
            </a:r>
            <a:r>
              <a:rPr lang="sr-Cyrl-CS" baseline="30000" dirty="0" smtClean="0">
                <a:solidFill>
                  <a:srgbClr val="FF0000"/>
                </a:solidFill>
              </a:rPr>
              <a:t> </a:t>
            </a:r>
            <a:r>
              <a:rPr lang="sr-Cyrl-CS" sz="1800" dirty="0" smtClean="0"/>
              <a:t>без механичке заштите </a:t>
            </a:r>
            <a:endParaRPr lang="sr-Latn-CS" baseline="30000" dirty="0" smtClean="0">
              <a:solidFill>
                <a:srgbClr val="FF0000"/>
              </a:solidFill>
            </a:endParaRPr>
          </a:p>
          <a:p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Допунско 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sz="3600" dirty="0" smtClean="0"/>
              <a:t>Уколико проводник има механичку заштиту попречни пресек  </a:t>
            </a:r>
            <a:r>
              <a:rPr lang="sr-Cyrl-CS" sz="3600" b="1" dirty="0" smtClean="0"/>
              <a:t>бакарног </a:t>
            </a:r>
            <a:r>
              <a:rPr lang="sr-Cyrl-CS" sz="3600" dirty="0" smtClean="0"/>
              <a:t>поводника </a:t>
            </a:r>
            <a:r>
              <a:rPr lang="sr-Cyrl-CS" sz="3600" dirty="0" smtClean="0">
                <a:solidFill>
                  <a:srgbClr val="FF0000"/>
                </a:solidFill>
              </a:rPr>
              <a:t>не сме </a:t>
            </a:r>
            <a:r>
              <a:rPr lang="sr-Cyrl-CS" sz="3600" dirty="0" smtClean="0"/>
              <a:t>да буде </a:t>
            </a:r>
            <a:r>
              <a:rPr lang="sr-Cyrl-CS" sz="3600" b="1" dirty="0" smtClean="0">
                <a:solidFill>
                  <a:srgbClr val="FF0000"/>
                </a:solidFill>
              </a:rPr>
              <a:t>мањи</a:t>
            </a:r>
            <a:r>
              <a:rPr lang="sr-Cyrl-CS" sz="3600" dirty="0" smtClean="0">
                <a:solidFill>
                  <a:srgbClr val="FF0000"/>
                </a:solidFill>
              </a:rPr>
              <a:t> од 2,5</a:t>
            </a:r>
            <a:r>
              <a:rPr lang="sr-Latn-CS" sz="3600" dirty="0" smtClean="0">
                <a:solidFill>
                  <a:srgbClr val="FF0000"/>
                </a:solidFill>
              </a:rPr>
              <a:t>mm</a:t>
            </a:r>
            <a:r>
              <a:rPr lang="sr-Latn-CS" sz="3600" baseline="30000" dirty="0" smtClean="0">
                <a:solidFill>
                  <a:srgbClr val="FF0000"/>
                </a:solidFill>
              </a:rPr>
              <a:t>2</a:t>
            </a:r>
            <a:endParaRPr lang="sr-Cyrl-CS" sz="3600" baseline="30000" dirty="0" smtClean="0">
              <a:solidFill>
                <a:srgbClr val="FF0000"/>
              </a:solidFill>
            </a:endParaRPr>
          </a:p>
          <a:p>
            <a:r>
              <a:rPr lang="sr-Cyrl-CS" sz="3600" dirty="0" smtClean="0"/>
              <a:t>Уколико проводник има механичку заштиту попречни пресек  </a:t>
            </a:r>
            <a:r>
              <a:rPr lang="sr-Cyrl-CS" sz="3600" b="1" dirty="0" smtClean="0"/>
              <a:t>алуминијумског</a:t>
            </a:r>
            <a:r>
              <a:rPr lang="sr-Cyrl-CS" sz="3600" dirty="0" smtClean="0"/>
              <a:t> поводника </a:t>
            </a:r>
            <a:r>
              <a:rPr lang="sr-Cyrl-CS" sz="3600" dirty="0" smtClean="0">
                <a:solidFill>
                  <a:srgbClr val="FF0000"/>
                </a:solidFill>
              </a:rPr>
              <a:t>не сме </a:t>
            </a:r>
            <a:r>
              <a:rPr lang="sr-Cyrl-CS" sz="3600" dirty="0" smtClean="0"/>
              <a:t>да буде </a:t>
            </a:r>
            <a:r>
              <a:rPr lang="sr-Cyrl-CS" sz="3600" b="1" dirty="0" smtClean="0">
                <a:solidFill>
                  <a:srgbClr val="FF0000"/>
                </a:solidFill>
              </a:rPr>
              <a:t>мањи</a:t>
            </a:r>
            <a:r>
              <a:rPr lang="sr-Cyrl-CS" sz="3600" dirty="0" smtClean="0">
                <a:solidFill>
                  <a:srgbClr val="FF0000"/>
                </a:solidFill>
              </a:rPr>
              <a:t> 4</a:t>
            </a:r>
            <a:r>
              <a:rPr lang="sr-Latn-CS" sz="3600" dirty="0" smtClean="0">
                <a:solidFill>
                  <a:srgbClr val="FF0000"/>
                </a:solidFill>
              </a:rPr>
              <a:t>mm</a:t>
            </a:r>
            <a:r>
              <a:rPr lang="sr-Latn-CS" sz="3600" baseline="30000" dirty="0" smtClean="0">
                <a:solidFill>
                  <a:srgbClr val="FF0000"/>
                </a:solidFill>
              </a:rPr>
              <a:t>2</a:t>
            </a:r>
            <a:endParaRPr lang="sr-Cyrl-CS" sz="3600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r-Latn-C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Питања за 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Шта чини унутрашњу громобранску  инсталацију?</a:t>
            </a:r>
          </a:p>
          <a:p>
            <a:r>
              <a:rPr lang="sr-Cyrl-CS" dirty="0" smtClean="0"/>
              <a:t>Зашто се изводи изједначење потенцијала?</a:t>
            </a:r>
          </a:p>
          <a:p>
            <a:r>
              <a:rPr lang="sr-Cyrl-CS" dirty="0" smtClean="0"/>
              <a:t>Како је извршена подела изједначења потенцијала?</a:t>
            </a:r>
          </a:p>
          <a:p>
            <a:r>
              <a:rPr lang="sr-Cyrl-CS" dirty="0" smtClean="0"/>
              <a:t>У чему је разлика између главног и допунског изједначења потенцијала (написати у неколико реченица-написати  есеј  као одговор на ово питање)</a:t>
            </a:r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Питања за 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CS" dirty="0" smtClean="0"/>
              <a:t>Зашто се изводи главно изједначење потенцијала</a:t>
            </a:r>
          </a:p>
          <a:p>
            <a:r>
              <a:rPr lang="sr-Cyrl-CS" dirty="0" smtClean="0"/>
              <a:t>Где се изводи главно изједначење потенцијала?</a:t>
            </a:r>
          </a:p>
          <a:p>
            <a:r>
              <a:rPr lang="sr-Cyrl-CS" dirty="0" smtClean="0"/>
              <a:t>Чиме се изводи инсталација за главно изједначење  потенцијала?</a:t>
            </a:r>
          </a:p>
          <a:p>
            <a:r>
              <a:rPr lang="sr-Cyrl-CS" dirty="0" smtClean="0"/>
              <a:t>Где се налази главна сабирница за изједначење отенцијала ? </a:t>
            </a:r>
          </a:p>
          <a:p>
            <a:pPr>
              <a:buNone/>
            </a:pPr>
            <a:endParaRPr lang="sr-Cyrl-C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Питања за домаћи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Cyrl-CS" dirty="0" smtClean="0"/>
          </a:p>
          <a:p>
            <a:r>
              <a:rPr lang="sr-Cyrl-CS" dirty="0" smtClean="0"/>
              <a:t>Зашто се изводи допунско изједначење потенцијала?</a:t>
            </a:r>
          </a:p>
          <a:p>
            <a:r>
              <a:rPr lang="sr-Cyrl-CS" dirty="0" smtClean="0"/>
              <a:t>Где се изводи допунско изједначење потенцијала?</a:t>
            </a:r>
          </a:p>
          <a:p>
            <a:r>
              <a:rPr lang="sr-Cyrl-CS" dirty="0" smtClean="0"/>
              <a:t>Чиме се изводи инсталација допунског изједначења  потенцијала?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Изједначење потенцијала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IV</a:t>
            </a:r>
            <a:r>
              <a:rPr lang="en-AU" baseline="-25000" dirty="0" smtClean="0"/>
              <a:t>3</a:t>
            </a:r>
            <a:r>
              <a:rPr lang="en-AU" dirty="0" smtClean="0"/>
              <a:t>  IV</a:t>
            </a:r>
            <a:r>
              <a:rPr lang="en-AU" baseline="-25000" dirty="0" smtClean="0"/>
              <a:t>4</a:t>
            </a:r>
            <a:r>
              <a:rPr lang="en-AU" dirty="0" smtClean="0"/>
              <a:t>  </a:t>
            </a:r>
            <a:r>
              <a:rPr lang="sr-Cyrl-CS" dirty="0" smtClean="0"/>
              <a:t>материјал за лекције 49</a:t>
            </a:r>
          </a:p>
          <a:p>
            <a:r>
              <a:rPr lang="sr-Cyrl-CS" dirty="0" smtClean="0">
                <a:solidFill>
                  <a:srgbClr val="FF0000"/>
                </a:solidFill>
              </a:rPr>
              <a:t>Одговоре на питања за домаћи послат</a:t>
            </a:r>
            <a:r>
              <a:rPr lang="sr-Cyrl-CS" dirty="0">
                <a:solidFill>
                  <a:srgbClr val="FF0000"/>
                </a:solidFill>
              </a:rPr>
              <a:t>и</a:t>
            </a:r>
            <a:r>
              <a:rPr lang="sr-Cyrl-CS" dirty="0" smtClean="0">
                <a:solidFill>
                  <a:srgbClr val="FF0000"/>
                </a:solidFill>
              </a:rPr>
              <a:t> на </a:t>
            </a:r>
            <a:r>
              <a:rPr lang="sr-Latn-CS" b="1" dirty="0" smtClean="0">
                <a:solidFill>
                  <a:srgbClr val="FF0000"/>
                </a:solidFill>
              </a:rPr>
              <a:t>bobamanojlo</a:t>
            </a:r>
            <a:r>
              <a:rPr lang="en-AU" b="1" dirty="0" smtClean="0">
                <a:solidFill>
                  <a:srgbClr val="FF0000"/>
                </a:solidFill>
              </a:rPr>
              <a:t>@</a:t>
            </a:r>
            <a:r>
              <a:rPr lang="en-AU" b="1" dirty="0" err="1" smtClean="0">
                <a:solidFill>
                  <a:srgbClr val="FF0000"/>
                </a:solidFill>
              </a:rPr>
              <a:t>gmail.com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Сабирница за изједначење потенцијала</a:t>
            </a:r>
            <a:endParaRPr lang="en-AU" dirty="0"/>
          </a:p>
        </p:txBody>
      </p:sp>
      <p:pic>
        <p:nvPicPr>
          <p:cNvPr id="4" name="Content Placeholder 3" descr="преузимањ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785926"/>
            <a:ext cx="5072098" cy="449539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CS" dirty="0" smtClean="0"/>
              <a:t>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/>
              <a:t>Ј</a:t>
            </a:r>
            <a:r>
              <a:rPr lang="sr-Cyrl-CS" dirty="0" smtClean="0"/>
              <a:t>е дефинисан стандардом СРПС А0.826; 1989. (донет 1989.године)</a:t>
            </a:r>
          </a:p>
          <a:p>
            <a:r>
              <a:rPr lang="sr-Cyrl-CS" dirty="0" smtClean="0"/>
              <a:t>Сваки објекат , стамбени, пословни или индустријски мора да има изједначен потенцијал свих проводних делова (металних маса) у објекту</a:t>
            </a:r>
          </a:p>
          <a:p>
            <a:r>
              <a:rPr lang="sr-Cyrl-CS" dirty="0" smtClean="0"/>
              <a:t>То се остварује повезивањем свих тих металних маса проводницима</a:t>
            </a:r>
          </a:p>
          <a:p>
            <a:r>
              <a:rPr lang="sr-Cyrl-CS" dirty="0" smtClean="0"/>
              <a:t>На тај начин све металне масе  су на истом потенцијалу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CS" dirty="0" smtClean="0"/>
              <a:t>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3600" dirty="0" smtClean="0"/>
              <a:t>Металне масе у објекту су: инсталације водовода, канализације, гаса, топловода, подстанице и метални делови опреме у њима, громобранске инсталације, вођица лифта..</a:t>
            </a:r>
          </a:p>
          <a:p>
            <a:r>
              <a:rPr lang="sr-Cyrl-CS" sz="3600" b="1" dirty="0">
                <a:solidFill>
                  <a:srgbClr val="FF0000"/>
                </a:solidFill>
              </a:rPr>
              <a:t>м</a:t>
            </a:r>
            <a:r>
              <a:rPr lang="sr-Cyrl-CS" sz="3600" b="1" dirty="0" smtClean="0">
                <a:solidFill>
                  <a:srgbClr val="FF0000"/>
                </a:solidFill>
              </a:rPr>
              <a:t>еталне масе се повезују на уземљивач објекта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CS" dirty="0" smtClean="0"/>
              <a:t>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CS" dirty="0" smtClean="0"/>
              <a:t>Уколико дође до индиректног додира, </a:t>
            </a:r>
            <a:r>
              <a:rPr lang="sr-Cyrl-CS" b="1" dirty="0" smtClean="0">
                <a:solidFill>
                  <a:srgbClr val="FF0000"/>
                </a:solidFill>
              </a:rPr>
              <a:t>изједначењем потенцијала </a:t>
            </a:r>
            <a:r>
              <a:rPr lang="sr-Cyrl-CS" dirty="0" smtClean="0"/>
              <a:t>спречавамо опасне додире (често опасне и по живот)</a:t>
            </a:r>
          </a:p>
          <a:p>
            <a:r>
              <a:rPr lang="sr-Cyrl-CS" dirty="0" smtClean="0"/>
              <a:t>или, уколико се споља унесе напон у објекат (</a:t>
            </a:r>
            <a:r>
              <a:rPr lang="sr-Cyrl-CS" dirty="0" smtClean="0">
                <a:solidFill>
                  <a:srgbClr val="92D050"/>
                </a:solidFill>
              </a:rPr>
              <a:t>преко металних цеви које улазе у објекат или металног плашта кабла који улази у обекат, а напон потиче из ТС или неког другог објекта под напоном</a:t>
            </a:r>
            <a:r>
              <a:rPr lang="sr-Cyrl-CS" dirty="0" smtClean="0"/>
              <a:t>)</a:t>
            </a:r>
          </a:p>
          <a:p>
            <a:r>
              <a:rPr lang="sr-Cyrl-CS" dirty="0" smtClean="0"/>
              <a:t>овај део електричних инсталација </a:t>
            </a:r>
            <a:r>
              <a:rPr lang="sr-Cyrl-CS" b="1" dirty="0" smtClean="0">
                <a:solidFill>
                  <a:srgbClr val="FF0000"/>
                </a:solidFill>
              </a:rPr>
              <a:t>има заштитну улогу</a:t>
            </a:r>
            <a:endParaRPr lang="en-AU" b="1" dirty="0" smtClean="0">
              <a:solidFill>
                <a:srgbClr val="FF0000"/>
              </a:solidFill>
            </a:endParaRP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CS" dirty="0" smtClean="0"/>
              <a:t>Манојловић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r-Cyrl-CS" dirty="0" smtClean="0"/>
              <a:t>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4800" dirty="0" smtClean="0"/>
              <a:t>Изједначење потенцијала  дели се на:</a:t>
            </a:r>
          </a:p>
          <a:p>
            <a:r>
              <a:rPr lang="sr-Cyrl-CS" sz="4800" dirty="0">
                <a:solidFill>
                  <a:srgbClr val="FF0000"/>
                </a:solidFill>
              </a:rPr>
              <a:t>г</a:t>
            </a:r>
            <a:r>
              <a:rPr lang="sr-Cyrl-CS" sz="4800" dirty="0" smtClean="0">
                <a:solidFill>
                  <a:srgbClr val="FF0000"/>
                </a:solidFill>
              </a:rPr>
              <a:t>лавно  </a:t>
            </a:r>
            <a:r>
              <a:rPr lang="sr-Cyrl-CS" sz="4800" dirty="0" smtClean="0"/>
              <a:t>и </a:t>
            </a:r>
          </a:p>
          <a:p>
            <a:r>
              <a:rPr lang="sr-Cyrl-CS" sz="4800" dirty="0" smtClean="0">
                <a:solidFill>
                  <a:srgbClr val="FF0000"/>
                </a:solidFill>
              </a:rPr>
              <a:t>допунско</a:t>
            </a:r>
            <a:endParaRPr lang="en-A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sr-Cyrl-CS" dirty="0" smtClean="0"/>
              <a:t>Главно </a:t>
            </a:r>
            <a:r>
              <a:rPr lang="sr-Cyrl-CS" dirty="0"/>
              <a:t>и</a:t>
            </a:r>
            <a:r>
              <a:rPr lang="sr-Cyrl-CS" dirty="0" smtClean="0"/>
              <a:t>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Обухвата </a:t>
            </a:r>
            <a:r>
              <a:rPr lang="sr-Cyrl-CS" dirty="0" smtClean="0">
                <a:solidFill>
                  <a:srgbClr val="FF0000"/>
                </a:solidFill>
              </a:rPr>
              <a:t>цео</a:t>
            </a:r>
            <a:r>
              <a:rPr lang="sr-Cyrl-CS" dirty="0" smtClean="0"/>
              <a:t> објекат </a:t>
            </a:r>
          </a:p>
          <a:p>
            <a:r>
              <a:rPr lang="sr-Cyrl-CS" dirty="0" smtClean="0"/>
              <a:t>На сабирницу за изједначење потенцијала везују се сви заштитни проводници </a:t>
            </a:r>
            <a:r>
              <a:rPr lang="sr-Latn-CS" dirty="0"/>
              <a:t>(</a:t>
            </a:r>
            <a:r>
              <a:rPr lang="sr-Cyrl-CS" dirty="0" smtClean="0"/>
              <a:t> </a:t>
            </a:r>
            <a:r>
              <a:rPr lang="sr-Latn-CS" dirty="0" smtClean="0"/>
              <a:t>PN)</a:t>
            </a:r>
            <a:endParaRPr lang="sr-Cyrl-CS" dirty="0" smtClean="0"/>
          </a:p>
          <a:p>
            <a:r>
              <a:rPr lang="sr-Latn-CS" dirty="0" smtClean="0"/>
              <a:t>PN je </a:t>
            </a:r>
            <a:r>
              <a:rPr lang="sr-Cyrl-CS" dirty="0" smtClean="0"/>
              <a:t>жуто-зелене боје</a:t>
            </a:r>
            <a:endParaRPr lang="sr-Latn-CS" dirty="0" smtClean="0"/>
          </a:p>
          <a:p>
            <a:r>
              <a:rPr lang="sr-Cyrl-CS" dirty="0" smtClean="0"/>
              <a:t>Попречни пресек  бакарног заштитног поводника </a:t>
            </a:r>
            <a:r>
              <a:rPr lang="sr-Cyrl-CS" dirty="0" smtClean="0">
                <a:solidFill>
                  <a:srgbClr val="FF0000"/>
                </a:solidFill>
              </a:rPr>
              <a:t>не сме </a:t>
            </a:r>
            <a:r>
              <a:rPr lang="sr-Cyrl-CS" dirty="0" smtClean="0"/>
              <a:t>да буде </a:t>
            </a:r>
            <a:r>
              <a:rPr lang="sr-Cyrl-CS" b="1" dirty="0" smtClean="0">
                <a:solidFill>
                  <a:srgbClr val="FF0000"/>
                </a:solidFill>
              </a:rPr>
              <a:t>мањи</a:t>
            </a:r>
            <a:r>
              <a:rPr lang="sr-Cyrl-CS" dirty="0" smtClean="0">
                <a:solidFill>
                  <a:srgbClr val="FF0000"/>
                </a:solidFill>
              </a:rPr>
              <a:t> од 6</a:t>
            </a:r>
            <a:r>
              <a:rPr lang="sr-Latn-CS" dirty="0" smtClean="0">
                <a:solidFill>
                  <a:srgbClr val="FF0000"/>
                </a:solidFill>
              </a:rPr>
              <a:t>mm</a:t>
            </a:r>
            <a:r>
              <a:rPr lang="sr-Latn-CS" baseline="30000" dirty="0" smtClean="0">
                <a:solidFill>
                  <a:srgbClr val="FF0000"/>
                </a:solidFill>
              </a:rPr>
              <a:t>2</a:t>
            </a:r>
          </a:p>
          <a:p>
            <a:r>
              <a:rPr lang="sr-Cyrl-CS" dirty="0" smtClean="0"/>
              <a:t>Попречни пресек  бакарног заштитног поводника </a:t>
            </a:r>
            <a:r>
              <a:rPr lang="sr-Cyrl-CS" dirty="0" smtClean="0">
                <a:solidFill>
                  <a:srgbClr val="FF0000"/>
                </a:solidFill>
              </a:rPr>
              <a:t>не сме </a:t>
            </a:r>
            <a:r>
              <a:rPr lang="sr-Cyrl-CS" dirty="0" smtClean="0"/>
              <a:t>да буде </a:t>
            </a:r>
            <a:r>
              <a:rPr lang="sr-Cyrl-CS" b="1" dirty="0" smtClean="0">
                <a:solidFill>
                  <a:srgbClr val="FF0000"/>
                </a:solidFill>
              </a:rPr>
              <a:t>већи</a:t>
            </a:r>
            <a:r>
              <a:rPr lang="sr-Cyrl-CS" dirty="0" smtClean="0">
                <a:solidFill>
                  <a:srgbClr val="FF0000"/>
                </a:solidFill>
              </a:rPr>
              <a:t> од 25</a:t>
            </a:r>
            <a:r>
              <a:rPr lang="sr-Latn-CS" dirty="0" smtClean="0">
                <a:solidFill>
                  <a:srgbClr val="FF0000"/>
                </a:solidFill>
              </a:rPr>
              <a:t>mm</a:t>
            </a:r>
            <a:r>
              <a:rPr lang="sr-Latn-CS" baseline="30000" dirty="0" smtClean="0">
                <a:solidFill>
                  <a:srgbClr val="FF0000"/>
                </a:solidFill>
              </a:rPr>
              <a:t>2</a:t>
            </a:r>
            <a:r>
              <a:rPr lang="sr-Latn-C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sr-Latn-CS" dirty="0" smtClean="0">
              <a:solidFill>
                <a:srgbClr val="FF0000"/>
              </a:solidFill>
            </a:endParaRPr>
          </a:p>
          <a:p>
            <a:endParaRPr lang="sr-Cyrl-CS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CS" dirty="0" smtClean="0"/>
              <a:t>Допунско изједначење потенцијала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4000" dirty="0" smtClean="0"/>
              <a:t>изводи се у деловима објекта који због своје функције имају повећан ризик за кориснике </a:t>
            </a:r>
          </a:p>
          <a:p>
            <a:r>
              <a:rPr lang="sr-Cyrl-CS" sz="4000" dirty="0" smtClean="0"/>
              <a:t>Опасност од </a:t>
            </a:r>
            <a:r>
              <a:rPr lang="sr-Cyrl-CS" sz="4000" dirty="0" smtClean="0">
                <a:solidFill>
                  <a:srgbClr val="FF0000"/>
                </a:solidFill>
              </a:rPr>
              <a:t>пожара</a:t>
            </a:r>
            <a:r>
              <a:rPr lang="sr-Cyrl-CS" sz="4000" dirty="0" smtClean="0"/>
              <a:t> и </a:t>
            </a:r>
            <a:r>
              <a:rPr lang="sr-Cyrl-CS" sz="4000" dirty="0" smtClean="0">
                <a:solidFill>
                  <a:srgbClr val="FF0000"/>
                </a:solidFill>
              </a:rPr>
              <a:t>експлозије</a:t>
            </a:r>
          </a:p>
          <a:p>
            <a:r>
              <a:rPr lang="sr-Cyrl-CS" sz="4000" dirty="0" smtClean="0"/>
              <a:t>И просторије са </a:t>
            </a:r>
            <a:r>
              <a:rPr lang="sr-Cyrl-CS" sz="4000" dirty="0" smtClean="0">
                <a:solidFill>
                  <a:srgbClr val="FF0000"/>
                </a:solidFill>
              </a:rPr>
              <a:t>кадом и /или тушем</a:t>
            </a:r>
            <a:endParaRPr lang="en-A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460</Words>
  <Application>Microsoft Office PowerPoint</Application>
  <PresentationFormat>On-screen Show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49. Унутрашња громобранска инсталација. Изједначење потенцијалa</vt:lpstr>
      <vt:lpstr>Изједначење потенцијала</vt:lpstr>
      <vt:lpstr>Сабирница за изједначење потенцијала</vt:lpstr>
      <vt:lpstr>Изједначење потенцијала</vt:lpstr>
      <vt:lpstr>Изједначење потенцијала</vt:lpstr>
      <vt:lpstr>Изједначење потенцијала</vt:lpstr>
      <vt:lpstr>Изједначење потенцијала</vt:lpstr>
      <vt:lpstr>Главно изједначење потенцијала</vt:lpstr>
      <vt:lpstr>Допунско изједначење потенцијала</vt:lpstr>
      <vt:lpstr>Допунско изједначење потенцијала</vt:lpstr>
      <vt:lpstr>Допунско изједначење потенцијала</vt:lpstr>
      <vt:lpstr>Питања за домаћи</vt:lpstr>
      <vt:lpstr>Питања за домаћи</vt:lpstr>
      <vt:lpstr>Питања за домаћи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49. Унутрашња громобранска инсталација. Изједначење потенцијалa</dc:title>
  <dc:creator>Slobodanka Manojlovic</dc:creator>
  <cp:lastModifiedBy>Slobodanka Manojlovic</cp:lastModifiedBy>
  <cp:revision>10</cp:revision>
  <dcterms:created xsi:type="dcterms:W3CDTF">2020-03-21T17:28:04Z</dcterms:created>
  <dcterms:modified xsi:type="dcterms:W3CDTF">2020-03-21T18:08:08Z</dcterms:modified>
</cp:coreProperties>
</file>